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FF"/>
    <a:srgbClr val="9933FF"/>
    <a:srgbClr val="0B25E5"/>
    <a:srgbClr val="091EB7"/>
    <a:srgbClr val="BAFEEF"/>
    <a:srgbClr val="A4FEEB"/>
    <a:srgbClr val="F8F200"/>
    <a:srgbClr val="009900"/>
    <a:srgbClr val="00FFFF"/>
    <a:srgbClr val="FFFF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9" autoAdjust="0"/>
    <p:restoredTop sz="94709" autoAdjust="0"/>
  </p:normalViewPr>
  <p:slideViewPr>
    <p:cSldViewPr>
      <p:cViewPr varScale="1">
        <p:scale>
          <a:sx n="70" d="100"/>
          <a:sy n="70" d="100"/>
        </p:scale>
        <p:origin x="-56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23F07-CC36-4E89-B068-B29CBFD52743}" type="datetimeFigureOut">
              <a:rPr lang="ru-RU" smtClean="0"/>
              <a:pPr/>
              <a:t>28.10.2019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CF468-93B8-47EA-89D8-586A8C5499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23F07-CC36-4E89-B068-B29CBFD52743}" type="datetimeFigureOut">
              <a:rPr lang="ru-RU" smtClean="0"/>
              <a:pPr/>
              <a:t>28.10.2019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CF468-93B8-47EA-89D8-586A8C5499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23F07-CC36-4E89-B068-B29CBFD52743}" type="datetimeFigureOut">
              <a:rPr lang="ru-RU" smtClean="0"/>
              <a:pPr/>
              <a:t>28.10.2019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CF468-93B8-47EA-89D8-586A8C5499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23F07-CC36-4E89-B068-B29CBFD52743}" type="datetimeFigureOut">
              <a:rPr lang="ru-RU" smtClean="0"/>
              <a:pPr/>
              <a:t>28.10.2019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CF468-93B8-47EA-89D8-586A8C5499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23F07-CC36-4E89-B068-B29CBFD52743}" type="datetimeFigureOut">
              <a:rPr lang="ru-RU" smtClean="0"/>
              <a:pPr/>
              <a:t>28.10.2019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CF468-93B8-47EA-89D8-586A8C5499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23F07-CC36-4E89-B068-B29CBFD52743}" type="datetimeFigureOut">
              <a:rPr lang="ru-RU" smtClean="0"/>
              <a:pPr/>
              <a:t>28.10.2019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CF468-93B8-47EA-89D8-586A8C5499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23F07-CC36-4E89-B068-B29CBFD52743}" type="datetimeFigureOut">
              <a:rPr lang="ru-RU" smtClean="0"/>
              <a:pPr/>
              <a:t>28.10.2019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CF468-93B8-47EA-89D8-586A8C5499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23F07-CC36-4E89-B068-B29CBFD52743}" type="datetimeFigureOut">
              <a:rPr lang="ru-RU" smtClean="0"/>
              <a:pPr/>
              <a:t>28.10.2019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CF468-93B8-47EA-89D8-586A8C5499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23F07-CC36-4E89-B068-B29CBFD52743}" type="datetimeFigureOut">
              <a:rPr lang="ru-RU" smtClean="0"/>
              <a:pPr/>
              <a:t>28.10.2019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CF468-93B8-47EA-89D8-586A8C5499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23F07-CC36-4E89-B068-B29CBFD52743}" type="datetimeFigureOut">
              <a:rPr lang="ru-RU" smtClean="0"/>
              <a:pPr/>
              <a:t>28.10.2019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CF468-93B8-47EA-89D8-586A8C5499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23F07-CC36-4E89-B068-B29CBFD52743}" type="datetimeFigureOut">
              <a:rPr lang="ru-RU" smtClean="0"/>
              <a:pPr/>
              <a:t>28.10.2019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CF468-93B8-47EA-89D8-586A8C5499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623F07-CC36-4E89-B068-B29CBFD52743}" type="datetimeFigureOut">
              <a:rPr lang="ru-RU" smtClean="0"/>
              <a:pPr/>
              <a:t>28.10.2019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2CF468-93B8-47EA-89D8-586A8C54990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4429132"/>
            <a:ext cx="1944216" cy="1357322"/>
          </a:xfrm>
          <a:prstGeom prst="rect">
            <a:avLst/>
          </a:prstGeom>
          <a:gradFill>
            <a:gsLst>
              <a:gs pos="0">
                <a:srgbClr val="000082"/>
              </a:gs>
              <a:gs pos="13000">
                <a:srgbClr val="0047FF"/>
              </a:gs>
              <a:gs pos="28000">
                <a:srgbClr val="000082"/>
              </a:gs>
              <a:gs pos="42999">
                <a:srgbClr val="0047FF"/>
              </a:gs>
              <a:gs pos="58000">
                <a:srgbClr val="000082"/>
              </a:gs>
              <a:gs pos="72000">
                <a:srgbClr val="0047FF"/>
              </a:gs>
              <a:gs pos="87000">
                <a:srgbClr val="000082"/>
              </a:gs>
              <a:gs pos="100000">
                <a:srgbClr val="0047FF"/>
              </a:gs>
            </a:gsLst>
            <a:lin ang="5400000" scaled="0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  <a:latin typeface="Times New Roman"/>
                <a:ea typeface="Times New Roman"/>
              </a:rPr>
              <a:t>Ремонт и строительство жилья</a:t>
            </a:r>
          </a:p>
          <a:p>
            <a:pPr algn="ctr"/>
            <a:r>
              <a:rPr lang="ru-RU" b="1" i="1" dirty="0" smtClean="0">
                <a:solidFill>
                  <a:schemeClr val="bg1"/>
                </a:solidFill>
                <a:latin typeface="Times New Roman"/>
                <a:ea typeface="Times New Roman"/>
              </a:rPr>
              <a:t>898</a:t>
            </a:r>
            <a:r>
              <a:rPr lang="en-US" b="1" i="1" dirty="0" smtClean="0">
                <a:solidFill>
                  <a:schemeClr val="bg1"/>
                </a:solidFill>
                <a:latin typeface="Times New Roman"/>
                <a:ea typeface="Times New Roman"/>
              </a:rPr>
              <a:t>,</a:t>
            </a:r>
            <a:r>
              <a:rPr lang="ru-RU" b="1" i="1" dirty="0" smtClean="0">
                <a:solidFill>
                  <a:schemeClr val="bg1"/>
                </a:solidFill>
                <a:latin typeface="Times New Roman"/>
                <a:ea typeface="Times New Roman"/>
              </a:rPr>
              <a:t>1</a:t>
            </a:r>
            <a:r>
              <a:rPr lang="ru-RU" dirty="0" smtClean="0">
                <a:solidFill>
                  <a:schemeClr val="bg1"/>
                </a:solidFill>
                <a:latin typeface="Times New Roman"/>
                <a:ea typeface="Times New Roman"/>
              </a:rPr>
              <a:t> </a:t>
            </a:r>
            <a:r>
              <a:rPr lang="ru-RU" b="1" i="1" spc="-10" dirty="0" smtClean="0">
                <a:solidFill>
                  <a:schemeClr val="bg1"/>
                </a:solidFill>
                <a:latin typeface="Times New Roman"/>
                <a:ea typeface="Times New Roman"/>
              </a:rPr>
              <a:t>млн. рублей </a:t>
            </a:r>
          </a:p>
          <a:p>
            <a:pPr algn="ctr"/>
            <a:r>
              <a:rPr lang="ru-RU" b="1" i="1" spc="-10" dirty="0" smtClean="0">
                <a:solidFill>
                  <a:schemeClr val="bg1"/>
                </a:solidFill>
                <a:latin typeface="Times New Roman"/>
                <a:ea typeface="Times New Roman"/>
              </a:rPr>
              <a:t>(14,9%)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4149080"/>
            <a:ext cx="1944216" cy="1656184"/>
          </a:xfrm>
          <a:prstGeom prst="rect">
            <a:avLst/>
          </a:prstGeom>
          <a:gradFill>
            <a:gsLst>
              <a:gs pos="0">
                <a:srgbClr val="000082"/>
              </a:gs>
              <a:gs pos="13000">
                <a:srgbClr val="0047FF"/>
              </a:gs>
              <a:gs pos="28000">
                <a:srgbClr val="000082"/>
              </a:gs>
              <a:gs pos="42999">
                <a:srgbClr val="0047FF"/>
              </a:gs>
              <a:gs pos="58000">
                <a:srgbClr val="000082"/>
              </a:gs>
              <a:gs pos="72000">
                <a:srgbClr val="0047FF"/>
              </a:gs>
              <a:gs pos="87000">
                <a:srgbClr val="000082"/>
              </a:gs>
              <a:gs pos="100000">
                <a:srgbClr val="0047FF"/>
              </a:gs>
            </a:gsLst>
            <a:lin ang="5400000" scaled="0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b="1" i="1" dirty="0" smtClean="0">
                <a:solidFill>
                  <a:schemeClr val="bg1"/>
                </a:solidFill>
                <a:latin typeface="Times New Roman"/>
                <a:ea typeface="Times New Roman"/>
              </a:rPr>
              <a:t>Услуги парикмахерских</a:t>
            </a:r>
          </a:p>
          <a:p>
            <a:pPr lvl="0" algn="ctr"/>
            <a:r>
              <a:rPr lang="ru-RU" b="1" i="1" dirty="0" smtClean="0">
                <a:solidFill>
                  <a:schemeClr val="bg1"/>
                </a:solidFill>
                <a:latin typeface="Times New Roman"/>
                <a:ea typeface="Times New Roman"/>
              </a:rPr>
              <a:t>1271</a:t>
            </a:r>
            <a:r>
              <a:rPr lang="en-US" b="1" i="1" dirty="0" smtClean="0">
                <a:solidFill>
                  <a:schemeClr val="bg1"/>
                </a:solidFill>
                <a:latin typeface="Times New Roman"/>
                <a:ea typeface="Times New Roman"/>
              </a:rPr>
              <a:t>,</a:t>
            </a:r>
            <a:r>
              <a:rPr lang="ru-RU" b="1" i="1" dirty="0" smtClean="0">
                <a:solidFill>
                  <a:schemeClr val="bg1"/>
                </a:solidFill>
                <a:latin typeface="Times New Roman"/>
                <a:ea typeface="Times New Roman"/>
              </a:rPr>
              <a:t>2 млн. рублей</a:t>
            </a:r>
          </a:p>
          <a:p>
            <a:pPr lvl="0" algn="ctr"/>
            <a:r>
              <a:rPr lang="ru-RU" b="1" i="1" dirty="0" smtClean="0">
                <a:solidFill>
                  <a:schemeClr val="bg1"/>
                </a:solidFill>
                <a:latin typeface="Times New Roman"/>
                <a:ea typeface="Times New Roman"/>
              </a:rPr>
              <a:t>(</a:t>
            </a:r>
            <a:r>
              <a:rPr lang="en-US" b="1" i="1" dirty="0" smtClean="0">
                <a:solidFill>
                  <a:schemeClr val="bg1"/>
                </a:solidFill>
                <a:latin typeface="Times New Roman"/>
                <a:ea typeface="Times New Roman"/>
              </a:rPr>
              <a:t>2</a:t>
            </a:r>
            <a:r>
              <a:rPr lang="ru-RU" b="1" i="1" dirty="0" smtClean="0">
                <a:solidFill>
                  <a:schemeClr val="bg1"/>
                </a:solidFill>
                <a:latin typeface="Times New Roman"/>
                <a:ea typeface="Times New Roman"/>
              </a:rPr>
              <a:t>1</a:t>
            </a:r>
            <a:r>
              <a:rPr lang="en-US" b="1" i="1" dirty="0" smtClean="0">
                <a:solidFill>
                  <a:schemeClr val="bg1"/>
                </a:solidFill>
                <a:latin typeface="Times New Roman"/>
                <a:ea typeface="Times New Roman"/>
              </a:rPr>
              <a:t>,</a:t>
            </a:r>
            <a:r>
              <a:rPr lang="ru-RU" b="1" i="1" dirty="0" smtClean="0">
                <a:solidFill>
                  <a:schemeClr val="bg1"/>
                </a:solidFill>
                <a:latin typeface="Times New Roman"/>
                <a:ea typeface="Times New Roman"/>
              </a:rPr>
              <a:t>1%)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355976" y="3645024"/>
            <a:ext cx="2088232" cy="2160240"/>
          </a:xfrm>
          <a:prstGeom prst="rect">
            <a:avLst/>
          </a:prstGeom>
          <a:gradFill>
            <a:gsLst>
              <a:gs pos="0">
                <a:srgbClr val="000082"/>
              </a:gs>
              <a:gs pos="13000">
                <a:srgbClr val="0047FF"/>
              </a:gs>
              <a:gs pos="28000">
                <a:srgbClr val="000082"/>
              </a:gs>
              <a:gs pos="42999">
                <a:srgbClr val="0047FF"/>
              </a:gs>
              <a:gs pos="58000">
                <a:srgbClr val="000082"/>
              </a:gs>
              <a:gs pos="72000">
                <a:srgbClr val="0047FF"/>
              </a:gs>
              <a:gs pos="87000">
                <a:srgbClr val="000082"/>
              </a:gs>
              <a:gs pos="100000">
                <a:srgbClr val="0047FF"/>
              </a:gs>
            </a:gsLst>
            <a:lin ang="5400000" scaled="0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  <a:latin typeface="Times New Roman"/>
                <a:ea typeface="Times New Roman"/>
              </a:rPr>
              <a:t>Ремонт и техобслуживание транспорта</a:t>
            </a:r>
          </a:p>
          <a:p>
            <a:pPr algn="ctr"/>
            <a:r>
              <a:rPr lang="ru-RU" b="1" i="1" dirty="0" smtClean="0">
                <a:solidFill>
                  <a:schemeClr val="bg1"/>
                </a:solidFill>
                <a:latin typeface="Times New Roman"/>
                <a:ea typeface="Times New Roman"/>
              </a:rPr>
              <a:t>1923</a:t>
            </a:r>
            <a:r>
              <a:rPr lang="en-US" b="1" i="1" dirty="0" smtClean="0">
                <a:solidFill>
                  <a:schemeClr val="bg1"/>
                </a:solidFill>
                <a:latin typeface="Times New Roman"/>
                <a:ea typeface="Times New Roman"/>
              </a:rPr>
              <a:t>,</a:t>
            </a:r>
            <a:r>
              <a:rPr lang="ru-RU" b="1" i="1" dirty="0" smtClean="0">
                <a:solidFill>
                  <a:schemeClr val="bg1"/>
                </a:solidFill>
                <a:latin typeface="Times New Roman"/>
                <a:ea typeface="Times New Roman"/>
              </a:rPr>
              <a:t>5 млн. рублей</a:t>
            </a:r>
          </a:p>
          <a:p>
            <a:pPr algn="ctr"/>
            <a:r>
              <a:rPr lang="ru-RU" b="1" i="1" dirty="0" smtClean="0">
                <a:solidFill>
                  <a:schemeClr val="bg1"/>
                </a:solidFill>
                <a:latin typeface="Times New Roman"/>
                <a:ea typeface="Times New Roman"/>
              </a:rPr>
              <a:t>(</a:t>
            </a:r>
            <a:r>
              <a:rPr lang="en-US" b="1" i="1" dirty="0" smtClean="0">
                <a:solidFill>
                  <a:schemeClr val="bg1"/>
                </a:solidFill>
                <a:latin typeface="Times New Roman"/>
                <a:ea typeface="Times New Roman"/>
              </a:rPr>
              <a:t>3</a:t>
            </a:r>
            <a:r>
              <a:rPr lang="ru-RU" b="1" i="1" dirty="0" smtClean="0">
                <a:solidFill>
                  <a:schemeClr val="bg1"/>
                </a:solidFill>
                <a:latin typeface="Times New Roman"/>
                <a:ea typeface="Times New Roman"/>
              </a:rPr>
              <a:t>1,9%)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026" name="Picture 2" descr="http://www.insolergy.com/blog/wp-content/uploads/2016/05/1.2.2-768x5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564904"/>
            <a:ext cx="1944216" cy="1864228"/>
          </a:xfrm>
          <a:prstGeom prst="rect">
            <a:avLst/>
          </a:prstGeom>
          <a:noFill/>
        </p:spPr>
      </p:pic>
      <p:pic>
        <p:nvPicPr>
          <p:cNvPr id="1027" name="Picture 3" descr="C:\Users\123\Pictures\2013-09-12 4494949156\depositphotos_2501212-stock-photo-3d-small-hairdress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2204864"/>
            <a:ext cx="1916941" cy="1988840"/>
          </a:xfrm>
          <a:prstGeom prst="rect">
            <a:avLst/>
          </a:prstGeom>
          <a:noFill/>
        </p:spPr>
      </p:pic>
      <p:pic>
        <p:nvPicPr>
          <p:cNvPr id="1029" name="Picture 5" descr="http://gazplus161.ru/wp-content/uploads/2017/03/rem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3968" y="1556792"/>
            <a:ext cx="2088232" cy="2088232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6444208" y="3140968"/>
            <a:ext cx="1944216" cy="2664296"/>
          </a:xfrm>
          <a:prstGeom prst="rect">
            <a:avLst/>
          </a:prstGeom>
          <a:gradFill>
            <a:gsLst>
              <a:gs pos="0">
                <a:srgbClr val="000082"/>
              </a:gs>
              <a:gs pos="13000">
                <a:srgbClr val="0047FF"/>
              </a:gs>
              <a:gs pos="28000">
                <a:srgbClr val="000082"/>
              </a:gs>
              <a:gs pos="42999">
                <a:srgbClr val="0047FF"/>
              </a:gs>
              <a:gs pos="58000">
                <a:srgbClr val="000082"/>
              </a:gs>
              <a:gs pos="72000">
                <a:srgbClr val="0047FF"/>
              </a:gs>
              <a:gs pos="87000">
                <a:srgbClr val="000082"/>
              </a:gs>
              <a:gs pos="100000">
                <a:srgbClr val="0047FF"/>
              </a:gs>
            </a:gsLst>
            <a:lin ang="5400000" scaled="0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4,0 тыс. рублей 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  <a:latin typeface="Times New Roman"/>
                <a:ea typeface="Times New Roman"/>
              </a:rPr>
              <a:t>в расчёте на </a:t>
            </a:r>
            <a:r>
              <a:rPr lang="ru-RU" b="1" i="1" dirty="0" smtClean="0">
                <a:solidFill>
                  <a:schemeClr val="bg1"/>
                </a:solidFill>
                <a:latin typeface="Times New Roman"/>
                <a:ea typeface="Times New Roman"/>
              </a:rPr>
              <a:t>одного жителя</a:t>
            </a:r>
            <a:r>
              <a:rPr lang="ru-RU" dirty="0" smtClean="0">
                <a:solidFill>
                  <a:schemeClr val="bg1"/>
                </a:solidFill>
                <a:latin typeface="Times New Roman"/>
                <a:ea typeface="Times New Roman"/>
              </a:rPr>
              <a:t> республики 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2" descr="https://irbito.ru/files/images/items/3/3558z1e8c7818.jpg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6516216" y="1628800"/>
            <a:ext cx="1848464" cy="14605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2286000" y="260649"/>
            <a:ext cx="4572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>Бытовые услуги населению</a:t>
            </a:r>
            <a:r>
              <a:rPr lang="en-US" b="1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endParaRPr lang="ru-RU" b="1" dirty="0" smtClean="0">
              <a:solidFill>
                <a:schemeClr val="bg2">
                  <a:lumMod val="10000"/>
                </a:schemeClr>
              </a:solidFill>
            </a:endParaRPr>
          </a:p>
          <a:p>
            <a:pPr algn="ctr"/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>за январь - сентябрь 201</a:t>
            </a:r>
            <a:r>
              <a:rPr lang="en-US" b="1" dirty="0" smtClean="0">
                <a:solidFill>
                  <a:schemeClr val="bg2">
                    <a:lumMod val="10000"/>
                  </a:schemeClr>
                </a:solidFill>
              </a:rPr>
              <a:t>9</a:t>
            </a:r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> года</a:t>
            </a:r>
            <a:endParaRPr lang="ru-RU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67544" y="5805264"/>
            <a:ext cx="7920880" cy="576064"/>
          </a:xfrm>
          <a:prstGeom prst="rect">
            <a:avLst/>
          </a:prstGeom>
          <a:gradFill>
            <a:gsLst>
              <a:gs pos="0">
                <a:srgbClr val="000082"/>
              </a:gs>
              <a:gs pos="13000">
                <a:srgbClr val="0047FF"/>
              </a:gs>
              <a:gs pos="28000">
                <a:srgbClr val="000082"/>
              </a:gs>
              <a:gs pos="42999">
                <a:srgbClr val="0047FF"/>
              </a:gs>
              <a:gs pos="58000">
                <a:srgbClr val="000082"/>
              </a:gs>
              <a:gs pos="72000">
                <a:srgbClr val="0047FF"/>
              </a:gs>
              <a:gs pos="87000">
                <a:srgbClr val="000082"/>
              </a:gs>
              <a:gs pos="100000">
                <a:srgbClr val="0047FF"/>
              </a:gs>
            </a:gsLst>
            <a:lin ang="5400000" scaled="0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Оказано бытовых услуг  на сумму  6023,8млн. рублей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1395</TotalTime>
  <Words>70</Words>
  <Application>Microsoft Office PowerPoint</Application>
  <PresentationFormat>Экран (4:3)</PresentationFormat>
  <Paragraphs>14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Слайд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P18_GavrilovaLS</dc:creator>
  <cp:lastModifiedBy>OEM</cp:lastModifiedBy>
  <cp:revision>157</cp:revision>
  <dcterms:created xsi:type="dcterms:W3CDTF">2014-11-28T09:39:17Z</dcterms:created>
  <dcterms:modified xsi:type="dcterms:W3CDTF">2019-10-28T12:31:47Z</dcterms:modified>
</cp:coreProperties>
</file>